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UCiDU8GhMA&amp;t=1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n9MSeLDLog&amp;t=2854s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met.com/site/blog/explainable-ai-for-transformers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illustrated-guide-to-transformers-step-by-step-explanation-f74876522bc0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illustrated-guide-to-transformers-step-by-step-explanation-f74876522bc0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illustrated-guide-to-transformers-step-by-step-explanation-f74876522bc0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Bdc55j80l8" TargetMode="External"/><Relationship Id="rId3" Type="http://schemas.openxmlformats.org/officeDocument/2006/relationships/hyperlink" Target="https://yashugupta-gupta11.medium.com/in-and-out-of-transformers-attention-is-all-you-need-deep-nlp-horse-260b97988278" TargetMode="External"/><Relationship Id="rId4" Type="http://schemas.openxmlformats.org/officeDocument/2006/relationships/hyperlink" Target="https://towardsdatascience.com/illustrated-guide-to-transformers-step-by-step-explanation-f74876522bc0" TargetMode="External"/><Relationship Id="rId5" Type="http://schemas.openxmlformats.org/officeDocument/2006/relationships/hyperlink" Target="https://jalammar.github.io/illustrated-transformer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Bdc55j80l8" TargetMode="External"/><Relationship Id="rId3" Type="http://schemas.openxmlformats.org/officeDocument/2006/relationships/hyperlink" Target="https://yashugupta-gupta11.medium.com/in-and-out-of-transformers-attention-is-all-you-need-deep-nlp-horse-260b97988278" TargetMode="External"/><Relationship Id="rId4" Type="http://schemas.openxmlformats.org/officeDocument/2006/relationships/hyperlink" Target="https://towardsdatascience.com/illustrated-guide-to-transformers-step-by-step-explanation-f74876522bc0" TargetMode="External"/><Relationship Id="rId5" Type="http://schemas.openxmlformats.org/officeDocument/2006/relationships/hyperlink" Target="https://jalammar.github.io/illustrated-transformer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Bdc55j80l8" TargetMode="External"/><Relationship Id="rId3" Type="http://schemas.openxmlformats.org/officeDocument/2006/relationships/hyperlink" Target="https://yashugupta-gupta11.medium.com/in-and-out-of-transformers-attention-is-all-you-need-deep-nlp-horse-260b97988278" TargetMode="External"/><Relationship Id="rId4" Type="http://schemas.openxmlformats.org/officeDocument/2006/relationships/hyperlink" Target="https://towardsdatascience.com/illustrated-guide-to-transformers-step-by-step-explanation-f74876522bc0" TargetMode="External"/><Relationship Id="rId5" Type="http://schemas.openxmlformats.org/officeDocument/2006/relationships/hyperlink" Target="https://jalammar.github.io/illustrated-transformer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Bdc55j80l8" TargetMode="External"/><Relationship Id="rId3" Type="http://schemas.openxmlformats.org/officeDocument/2006/relationships/hyperlink" Target="https://yashugupta-gupta11.medium.com/in-and-out-of-transformers-attention-is-all-you-need-deep-nlp-horse-260b97988278" TargetMode="External"/><Relationship Id="rId4" Type="http://schemas.openxmlformats.org/officeDocument/2006/relationships/hyperlink" Target="https://towardsdatascience.com/illustrated-guide-to-transformers-step-by-step-explanation-f74876522bc0" TargetMode="External"/><Relationship Id="rId5" Type="http://schemas.openxmlformats.org/officeDocument/2006/relationships/hyperlink" Target="https://jalammar.github.io/illustrated-transformer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Bdc55j80l8" TargetMode="External"/><Relationship Id="rId3" Type="http://schemas.openxmlformats.org/officeDocument/2006/relationships/hyperlink" Target="https://yashugupta-gupta11.medium.com/in-and-out-of-transformers-attention-is-all-you-need-deep-nlp-horse-260b97988278" TargetMode="External"/><Relationship Id="rId4" Type="http://schemas.openxmlformats.org/officeDocument/2006/relationships/hyperlink" Target="https://towardsdatascience.com/illustrated-guide-to-transformers-step-by-step-explanation-f74876522bc0" TargetMode="External"/><Relationship Id="rId5" Type="http://schemas.openxmlformats.org/officeDocument/2006/relationships/hyperlink" Target="https://jalammar.github.io/illustrated-transformer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UCiDU8GhMA&amp;t=1s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n9MSeLDLog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UCiDU8GhMA&amp;t=1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n9MSeLDLo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n9MSeLDLog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t.com/__origami/service/image/v2/images/raw/ftcms%3A373bcacb-c6b6-46d0-b31a-95f6675f63b6?source=next-article&amp;fit=scale-down&amp;quality=highest&amp;width=1440&amp;dpr=1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671b2b38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671b2b38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6275cb08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6275cb08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895252d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7895252d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6275cb08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6275cb08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6275cb08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6275cb08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6275cb08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6275cb08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Transformer Models and BERT Model: Overview (youtube.com)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74e3882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74e3882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74e3882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74e3882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74e3882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74e3882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6275cb08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6275cb08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86417ef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86417ef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86417ef2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86417ef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74e3882a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74e3882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6275cb08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6275cb08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Hands-On NLP with Transformers and Huggingface: Part 1, Leandro von Werra (ML Engineer@HuggingFace) (youtube.com)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6275cb08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6275cb08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Explainable AI: Visualizing Attention in Transformers - Comet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6275cb08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6275cb08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https://arxiv.org/abs/1706.03762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7895252d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7895252d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Transformers- Step by Step Explanation | by Michael Phi | Towards Data Science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6275cb085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6275cb08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Transformers- Step by Step Explanation | by Michael Phi | Towards Data Science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789530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789530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Transformers- Step by Step Explanation | by Michael Phi | Towards Data Science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701ffdd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701ffdd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https://arxiv.org/abs/1706.03762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7895252d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7895252d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 Neural Network: A step by step explanation (youtube.com)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Transformers - Attention is all you need Detailed Architecture Intuition |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Illustrated Guide to Transformers- Step by Step Explanation | by Michael Phi | Towards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The Illustrated Transformer – Jay Alammar – Visualizing machine learning one concept at a time. (jalammar.github.io)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6275cb08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6275cb08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895307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7895307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 Neural Network: A step by step explanation (youtube.com)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Transformers - Attention is all you need Detailed Architecture Intuition |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Illustrated Guide to Transformers- Step by Step Explanation | by Michael Phi | Towards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The Illustrated Transformer – Jay Alammar – Visualizing machine learning one concept at a time. (jalammar.github.io)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78953073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78953073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 Neural Network: A step by step explanation (youtube.com)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Transformers - Attention is all you need Detailed Architecture Intuition |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Illustrated Guide to Transformers- Step by Step Explanation | by Michael Phi | Towards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The Illustrated Transformer – Jay Alammar – Visualizing machine learning one concept at a time. (jalammar.github.io)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701ffdd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701ffdd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https://arxiv.org/abs/1706.03762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74e3882a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74e3882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 Neural Network: A step by step explanation (youtube.com)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Transformers - Attention is all you need Detailed Architecture Intuition |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Illustrated Guide to Transformers- Step by Step Explanation | by Michael Phi | Towards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The Illustrated Transformer – Jay Alammar – Visualizing machine learning one concept at a time. (jalammar.github.io)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74e3882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74e3882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Illustrated Guide to Transformers Neural Network: A step by step explanation (youtube.com)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Transformers - Attention is all you need Detailed Architecture Intuition |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Illustrated Guide to Transformers- Step by Step Explanation | by Michael Phi | Towards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The Illustrated Transformer – Jay Alammar – Visualizing machine learning one concept at a time. (jalammar.github.io)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86417ef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86417ef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Transformer Models and BERT Model: Overview (youtube.com)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74e3882a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74e3882a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86417ef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686417ef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6417ef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86417ef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6275cb08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6275cb08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77fa97e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77fa97e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86417ef2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86417ef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Credits 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Hands-On NLP with Transformers and Huggingface: Part 1, Leandro von Werra (ML Engineer@HuggingFace) (youtube.com)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6275cb08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6275cb08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Transformer Models and BERT Model: Overview (youtube.com)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86417ef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86417ef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6275cb08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6275cb08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 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Hands-On NLP with Transformers and Huggingface: Part 1, Leandro von Werra (ML Engineer@HuggingFace) (youtube.com)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6275cb085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6275cb085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https://www.comet.com/site/wp-content/uploads/2023/07/Screen-Shot-2023-07-11-at-9.48.50-PM-1024x769.png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74e3882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74e3882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 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Hands-On NLP with Transformers and Huggingface: Part 1, Leandro von Werra (ML Engineer@HuggingFace) (youtube.com)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6275cb08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6275cb08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6275cb08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6275cb08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74e3882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b74e3882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74e3882a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74e3882a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77fa97e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77fa97e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86417ef2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86417ef2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671b2b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b671b2b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873186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873186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77fa97e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77fa97e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https://www.ft.com/__origami/service/image/v2/images/raw/ftcms%3A373bcacb-c6b6-46d0-b31a-95f6675f63b6?source=next-article&amp;fit=scale-down&amp;quality=highest&amp;width=1440&amp;dpr=1</a:t>
            </a: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6275cb08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6275cb08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7895252d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7895252d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77fa97e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77fa97e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forms.gle/YG9TtSbimF2bhiUR8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gif"/><Relationship Id="rId4" Type="http://schemas.openxmlformats.org/officeDocument/2006/relationships/hyperlink" Target="https://stats.stackexchange.com/questions/421935/what-exactly-are-keys-queries-and-values-in-attention-mechanism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huggingface.co/docs/transformers/v4.37.2/index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huggingface.co/docs/transformers/v4.37.2/train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olab.research.google.com/drive/1PxloTxVSUTmz-sdZfOwC8XHFkaYfDIq2?authuser=1#scrollTo=YfSU3H9-k-8u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ocs.google.com/spreadsheets/d/1xPrLgY6E_iNN2R0jU0MEf8N75Xcn5FIM--ruNihjrqU/edit#gid=1925502567" TargetMode="External"/><Relationship Id="rId4" Type="http://schemas.openxmlformats.org/officeDocument/2006/relationships/image" Target="../media/image31.png"/><Relationship Id="rId10" Type="http://schemas.openxmlformats.org/officeDocument/2006/relationships/image" Target="../media/image34.png"/><Relationship Id="rId9" Type="http://schemas.openxmlformats.org/officeDocument/2006/relationships/hyperlink" Target="https://forms.gle/wQtiAaubJUr47tLb9" TargetMode="External"/><Relationship Id="rId5" Type="http://schemas.openxmlformats.org/officeDocument/2006/relationships/hyperlink" Target="https://www.youtube.com/playlist?list=PLXpIV63PRtvXM5I-6Fv9Z1s3tXV91n636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hyperlink" Target="https://forms.gle/Ww95EAAwGvUZSLYt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12725"/>
            <a:ext cx="8520600" cy="9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NLP Track 2/3: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Transformer </a:t>
            </a:r>
            <a:endParaRPr sz="3600"/>
          </a:p>
        </p:txBody>
      </p:sp>
      <p:sp>
        <p:nvSpPr>
          <p:cNvPr id="55" name="Google Shape;55;p13"/>
          <p:cNvSpPr txBox="1"/>
          <p:nvPr/>
        </p:nvSpPr>
        <p:spPr>
          <a:xfrm>
            <a:off x="3790825" y="2358250"/>
            <a:ext cx="50829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https://forms.gle/YG9TtSbimF2bhiUR8</a:t>
            </a:r>
            <a:r>
              <a:rPr lang="en-GB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595959"/>
                </a:solidFill>
              </a:rPr>
              <a:t>Attendance</a:t>
            </a:r>
            <a:endParaRPr b="1"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95959"/>
                </a:solidFill>
              </a:rPr>
              <a:t>Relevant links are inside the form</a:t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595959"/>
                </a:solidFill>
              </a:rPr>
              <a:t>We will start at 7.05</a:t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263" y="2116400"/>
            <a:ext cx="2757600" cy="2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2147400"/>
            <a:ext cx="85206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8469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20"/>
              <a:buAutoNum type="arabicPeriod"/>
            </a:pPr>
            <a:r>
              <a:rPr b="1" lang="en-GB" sz="3620">
                <a:solidFill>
                  <a:schemeClr val="dk2"/>
                </a:solidFill>
              </a:rPr>
              <a:t>Attention mechanisms 🔬</a:t>
            </a:r>
            <a:endParaRPr b="1" sz="45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253"/>
              <a:buFont typeface="Arial"/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"/>
            <a:ext cx="37370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Embeddings - word to numbers (</a:t>
            </a:r>
            <a:r>
              <a:rPr lang="en-GB"/>
              <a:t>computers</a:t>
            </a:r>
            <a:r>
              <a:rPr lang="en-GB"/>
              <a:t> sadly </a:t>
            </a:r>
            <a:r>
              <a:rPr lang="en-GB"/>
              <a:t>can't</a:t>
            </a:r>
            <a:r>
              <a:rPr lang="en-GB"/>
              <a:t> understand words)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RNN - Recurrent neural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25" y="2288175"/>
            <a:ext cx="5870950" cy="2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23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mechanism, Why?</a:t>
            </a: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311700" y="1017725"/>
            <a:ext cx="8520600" cy="4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GB" sz="2100">
                <a:solidFill>
                  <a:schemeClr val="dk2"/>
                </a:solidFill>
              </a:rPr>
              <a:t>Biggest issue with RNNs is that they forget initial parts of the </a:t>
            </a:r>
            <a:r>
              <a:rPr lang="en-GB" sz="2100">
                <a:solidFill>
                  <a:schemeClr val="dk2"/>
                </a:solidFill>
              </a:rPr>
              <a:t>sentence</a:t>
            </a:r>
            <a:r>
              <a:rPr lang="en-GB" sz="2100">
                <a:solidFill>
                  <a:schemeClr val="dk2"/>
                </a:solidFill>
              </a:rPr>
              <a:t> as more words are fed in (vanishing </a:t>
            </a:r>
            <a:r>
              <a:rPr lang="en-GB" sz="2100">
                <a:solidFill>
                  <a:schemeClr val="dk2"/>
                </a:solidFill>
              </a:rPr>
              <a:t>gradient</a:t>
            </a:r>
            <a:r>
              <a:rPr lang="en-GB" sz="2100">
                <a:solidFill>
                  <a:schemeClr val="dk2"/>
                </a:solidFill>
              </a:rPr>
              <a:t>)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GB" sz="2100">
                <a:solidFill>
                  <a:schemeClr val="dk2"/>
                </a:solidFill>
              </a:rPr>
              <a:t>Attention attempts to solve this by extracting outputs from each iteration and feeding it into the attention mechanism, which adds in </a:t>
            </a:r>
            <a:r>
              <a:rPr lang="en-GB" sz="2100">
                <a:solidFill>
                  <a:schemeClr val="dk2"/>
                </a:solidFill>
              </a:rPr>
              <a:t>corresponding</a:t>
            </a:r>
            <a:r>
              <a:rPr lang="en-GB" sz="2100">
                <a:solidFill>
                  <a:schemeClr val="dk2"/>
                </a:solidFill>
              </a:rPr>
              <a:t> weights for the outputs </a:t>
            </a:r>
            <a:r>
              <a:rPr lang="en-GB" sz="2100">
                <a:solidFill>
                  <a:schemeClr val="dk2"/>
                </a:solidFill>
              </a:rPr>
              <a:t>before decoding it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GB" sz="2100">
                <a:solidFill>
                  <a:schemeClr val="dk2"/>
                </a:solidFill>
              </a:rPr>
              <a:t>Attention gave rich contextual representation which helped the decoders decode text better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AutoNum type="arabicPeriod"/>
            </a:pPr>
            <a:r>
              <a:rPr lang="en-GB" sz="2100">
                <a:solidFill>
                  <a:schemeClr val="dk2"/>
                </a:solidFill>
              </a:rPr>
              <a:t>removed the RNN completely -&gt; purely attention based network called a transformer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42"/>
            <a:ext cx="9144001" cy="5141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5814200" y="293300"/>
            <a:ext cx="334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Telephone game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675" y="152400"/>
            <a:ext cx="51726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506" y="0"/>
            <a:ext cx="656454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59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"/>
            <a:ext cx="9144001" cy="514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506" y="0"/>
            <a:ext cx="656454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279900"/>
            <a:ext cx="8520600" cy="35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80"/>
              <a:t>Transformers</a:t>
            </a:r>
            <a:endParaRPr sz="40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80"/>
              <a:t>Huggingface</a:t>
            </a:r>
            <a:endParaRPr sz="40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80"/>
              <a:t>Use cases</a:t>
            </a:r>
            <a:endParaRPr sz="4080"/>
          </a:p>
        </p:txBody>
      </p:sp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20">
                <a:latin typeface="Comic Sans MS"/>
                <a:ea typeface="Comic Sans MS"/>
                <a:cs typeface="Comic Sans MS"/>
                <a:sym typeface="Comic Sans MS"/>
              </a:rPr>
              <a:t>What are we learning?</a:t>
            </a:r>
            <a:endParaRPr sz="33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38" y="152400"/>
            <a:ext cx="60013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2037" r="0" t="0"/>
          <a:stretch/>
        </p:blipFill>
        <p:spPr>
          <a:xfrm>
            <a:off x="1253198" y="0"/>
            <a:ext cx="66376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449575" y="2096250"/>
            <a:ext cx="85206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mechanism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a translation task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75" y="445025"/>
            <a:ext cx="3902925" cy="4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7" y="152400"/>
            <a:ext cx="91291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Attention is all you need</a:t>
            </a: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25" y="1038462"/>
            <a:ext cx="5075725" cy="3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253"/>
              <a:buFont typeface="Arial"/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"/>
            <a:ext cx="37370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2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 Encoder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650" y="826650"/>
            <a:ext cx="3251656" cy="38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523475" y="1815100"/>
            <a:ext cx="558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The encoder has multiple components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Input embedding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Multi Headed</a:t>
            </a:r>
            <a:r>
              <a:rPr lang="en-GB" sz="1800">
                <a:solidFill>
                  <a:schemeClr val="lt1"/>
                </a:solidFill>
              </a:rPr>
              <a:t> attention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2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1.1 Embeddings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938" y="1257150"/>
            <a:ext cx="277177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311700" y="1793825"/>
            <a:ext cx="196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Input embedding is word to vector, we usually use word to vec but this is trained along with the model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 b="0" l="6006" r="0" t="0"/>
          <a:stretch/>
        </p:blipFill>
        <p:spPr>
          <a:xfrm>
            <a:off x="5144500" y="1671600"/>
            <a:ext cx="3999500" cy="24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Math -&gt; Positional encoding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" y="1647438"/>
            <a:ext cx="8133850" cy="19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1.2 Multi-headed attention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100" y="1092050"/>
            <a:ext cx="252467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/>
        </p:nvSpPr>
        <p:spPr>
          <a:xfrm>
            <a:off x="492725" y="1169875"/>
            <a:ext cx="47829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Multi-Headed Attention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Applies a mechanism called self-attention.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Allows the models to associate each word in the input, to other words.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It’s also possible that the model learns that words structured in this pattern are typically a question so respond appropriately.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472275" y="1279900"/>
            <a:ext cx="8360100" cy="35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4427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3746"/>
              <a:t>The big picture - to build some intuition</a:t>
            </a:r>
            <a:endParaRPr sz="374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46"/>
          </a:p>
          <a:p>
            <a:pPr indent="-4427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3746"/>
              <a:t>The math - key formulae</a:t>
            </a:r>
            <a:endParaRPr sz="3746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46"/>
          </a:p>
          <a:p>
            <a:pPr indent="-4427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 sz="3746"/>
              <a:t>Practice - using hugging face and fine tuning</a:t>
            </a:r>
            <a:endParaRPr sz="4080"/>
          </a:p>
        </p:txBody>
      </p:sp>
      <p:sp>
        <p:nvSpPr>
          <p:cNvPr id="68" name="Google Shape;68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20">
                <a:latin typeface="Comic Sans MS"/>
                <a:ea typeface="Comic Sans MS"/>
                <a:cs typeface="Comic Sans MS"/>
                <a:sym typeface="Comic Sans MS"/>
              </a:rPr>
              <a:t>How are we doing this?</a:t>
            </a:r>
            <a:endParaRPr sz="33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1.2.1 </a:t>
            </a: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self-attention.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75" y="993375"/>
            <a:ext cx="57404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321325" y="1389925"/>
            <a:ext cx="37170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Idea of </a:t>
            </a:r>
            <a:r>
              <a:rPr lang="en-GB" sz="1800">
                <a:solidFill>
                  <a:schemeClr val="lt1"/>
                </a:solidFill>
              </a:rPr>
              <a:t>Query</a:t>
            </a:r>
            <a:r>
              <a:rPr lang="en-GB" sz="1800">
                <a:solidFill>
                  <a:schemeClr val="lt1"/>
                </a:solidFill>
              </a:rPr>
              <a:t>, Key and Value.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Stack exchange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The query key and value concept come from retrieval systems.when you type a query to search for some video on Youtube, the search engine will map your query against a set of keys (video title, description etc.) associated with candidate videos in the database, then present you the best matched videos (values).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neural networks - What exactly are keys, queries, and values in attention mechanisms? - Cross Validated (stackexchange.com)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1.2.1 self-attention.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51" y="1651950"/>
            <a:ext cx="2741075" cy="2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100" y="2148726"/>
            <a:ext cx="2218475" cy="1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425" y="2035257"/>
            <a:ext cx="3099775" cy="215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2761375" y="2660000"/>
            <a:ext cx="13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-&gt;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5394050" y="2660000"/>
            <a:ext cx="1623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-&gt;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1631450" y="4281950"/>
            <a:ext cx="55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How does the size change, how they train inference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7" name="Google Shape;247;p43"/>
          <p:cNvSpPr/>
          <p:nvPr/>
        </p:nvSpPr>
        <p:spPr>
          <a:xfrm rot="5400000">
            <a:off x="6646975" y="2728975"/>
            <a:ext cx="1392300" cy="30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Math -&gt; Attention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971675"/>
            <a:ext cx="57340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 rotWithShape="1">
          <a:blip r:embed="rId3">
            <a:alphaModFix/>
          </a:blip>
          <a:srcRect b="0" l="699" r="709" t="0"/>
          <a:stretch/>
        </p:blipFill>
        <p:spPr>
          <a:xfrm>
            <a:off x="3403575" y="993375"/>
            <a:ext cx="57404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 txBox="1"/>
          <p:nvPr/>
        </p:nvSpPr>
        <p:spPr>
          <a:xfrm>
            <a:off x="321325" y="1389925"/>
            <a:ext cx="37170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query, key, and value into N vectors before applying self-attention.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1.2.1 Multi-headed attention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/>
        </p:nvSpPr>
        <p:spPr>
          <a:xfrm>
            <a:off x="321325" y="1389925"/>
            <a:ext cx="37170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query, key, and value into N vectors before applying self-attention.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 1.3 Feed forward Neural Network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175" y="1441875"/>
            <a:ext cx="4800877" cy="269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To Sum up -&gt;</a:t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25" y="1017725"/>
            <a:ext cx="75037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Math -&gt; </a:t>
            </a: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Multi-headed attention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t/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25" y="1338725"/>
            <a:ext cx="67151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Difference between attention and self-attention -&gt;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t/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Attention - allows the model to focus on different parts of the input sequence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Self Attention - relationship between elements in the sequence is important, think arranging objects in 3D (or </a:t>
            </a:r>
            <a:r>
              <a:rPr lang="en-GB" sz="2100"/>
              <a:t>higher</a:t>
            </a:r>
            <a:r>
              <a:rPr lang="en-GB" sz="2100"/>
              <a:t> dimension) based on their features.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Multi-Headed attention and CNN -&gt; whats common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CNNs use convolutional layers to apply filters across local regions of the input data (e.g., an image or a sequence), capturing local patterns such as edges in images or n-gram patterns in text.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/>
              <a:t>Multi-Headed Attention, particularly in the context of Transformers, allows the model to focus on different parts of the input globally and capture relationships between distant elements in the sequence.</a:t>
            </a:r>
            <a:endParaRPr sz="2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155850" y="2098875"/>
            <a:ext cx="88323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20">
                <a:solidFill>
                  <a:schemeClr val="dk2"/>
                </a:solidFill>
              </a:rPr>
              <a:t>2.Self supervised learning 🏋️</a:t>
            </a:r>
            <a:endParaRPr b="1" sz="322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32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78100" y="116325"/>
            <a:ext cx="8587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33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motivation, why transformers?</a:t>
            </a:r>
            <a:endParaRPr sz="33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" y="893350"/>
            <a:ext cx="8013378" cy="3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85" y="0"/>
            <a:ext cx="81952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Self supervised learning -&gt; what is it?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/>
              <a:t>(what is supervised learning, requires humans, this can be automated, ie the input is in itself the label.)</a:t>
            </a:r>
            <a:endParaRPr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265"/>
            <a:ext cx="9143998" cy="480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/>
          <p:nvPr/>
        </p:nvSpPr>
        <p:spPr>
          <a:xfrm>
            <a:off x="214575" y="254475"/>
            <a:ext cx="659925" cy="6793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Self supervised learning -&gt; why is it better?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what is supervised learning, requires humans -&gt; more effort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/>
              <a:t>Self-supervised learning this can be automated, ie the input is in itself the label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5"/>
          <p:cNvPicPr preferRelativeResize="0"/>
          <p:nvPr/>
        </p:nvPicPr>
        <p:blipFill rotWithShape="1">
          <a:blip r:embed="rId3">
            <a:alphaModFix/>
          </a:blip>
          <a:srcRect b="80232" l="219" r="219" t="1535"/>
          <a:stretch/>
        </p:blipFill>
        <p:spPr>
          <a:xfrm>
            <a:off x="19950" y="0"/>
            <a:ext cx="9104100" cy="93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 rotWithShape="1">
          <a:blip r:embed="rId3">
            <a:alphaModFix/>
          </a:blip>
          <a:srcRect b="15856" l="32164" r="2883" t="21518"/>
          <a:stretch/>
        </p:blipFill>
        <p:spPr>
          <a:xfrm>
            <a:off x="1699375" y="1152475"/>
            <a:ext cx="5939225" cy="32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59" y="0"/>
            <a:ext cx="68490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current paradigm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503"/>
              <a:buFont typeface="Arial"/>
              <a:buNone/>
            </a:pPr>
            <a:r>
              <a:t/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38" y="1082775"/>
            <a:ext cx="77297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311700" y="2147400"/>
            <a:ext cx="85206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220">
                <a:solidFill>
                  <a:schemeClr val="dk2"/>
                </a:solidFill>
              </a:rPr>
              <a:t>3.Transfer learning and fine tuning </a:t>
            </a:r>
            <a:r>
              <a:rPr b="1" lang="en-GB" sz="3900">
                <a:solidFill>
                  <a:schemeClr val="dk2"/>
                </a:solidFill>
              </a:rPr>
              <a:t>🪛</a:t>
            </a:r>
            <a:endParaRPr b="1" sz="322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62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b="1" sz="36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Hugging Face</a:t>
            </a:r>
            <a:r>
              <a:rPr lang="en-GB"/>
              <a:t> </a:t>
            </a: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-&gt; an introduction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Bad Documentation</a:t>
            </a:r>
            <a:endParaRPr sz="21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Poor API calls</a:t>
            </a:r>
            <a:endParaRPr sz="21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/>
              <a:t>Many models that are </a:t>
            </a:r>
            <a:r>
              <a:rPr lang="en-GB" sz="2100"/>
              <a:t>altered</a:t>
            </a:r>
            <a:r>
              <a:rPr lang="en-GB" sz="2100"/>
              <a:t> versions of foundation models (confusing)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Hugging Face</a:t>
            </a:r>
            <a:r>
              <a:rPr lang="en-GB"/>
              <a:t> </a:t>
            </a:r>
            <a:r>
              <a:rPr lang="en-GB"/>
              <a:t> 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272875" y="131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chemeClr val="hlink"/>
                </a:solidFill>
                <a:hlinkClick r:id="rId3"/>
              </a:rPr>
              <a:t>🤗 Transformers (huggingface.co)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600"/>
              <a:t>https://huggingface.co/docs/transformers/v4.37.2/index</a:t>
            </a:r>
            <a:endParaRPr sz="3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Hugging Face</a:t>
            </a:r>
            <a:r>
              <a:rPr lang="en-GB"/>
              <a:t> </a:t>
            </a: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-&gt; Fine tuning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 txBox="1"/>
          <p:nvPr>
            <p:ph idx="1" type="body"/>
          </p:nvPr>
        </p:nvSpPr>
        <p:spPr>
          <a:xfrm>
            <a:off x="311700" y="1307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chemeClr val="hlink"/>
                </a:solidFill>
                <a:hlinkClick r:id="rId3"/>
              </a:rPr>
              <a:t>Fine-tune a pretrained model (huggingface.co)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600"/>
              <a:t>https://huggingface.co/docs/transformers/v4.37.2/training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20">
                <a:latin typeface="Comic Sans MS"/>
                <a:ea typeface="Comic Sans MS"/>
                <a:cs typeface="Comic Sans MS"/>
                <a:sym typeface="Comic Sans MS"/>
              </a:rPr>
              <a:t>Where can we find them?</a:t>
            </a:r>
            <a:endParaRPr sz="33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7"/>
          <p:cNvSpPr txBox="1"/>
          <p:nvPr>
            <p:ph idx="4294967295" type="ctrTitle"/>
          </p:nvPr>
        </p:nvSpPr>
        <p:spPr>
          <a:xfrm>
            <a:off x="311700" y="1279900"/>
            <a:ext cx="8520600" cy="3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872"/>
              <a:t>Chat GPT/ GPT-4 </a:t>
            </a:r>
            <a:endParaRPr sz="28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28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872"/>
              <a:t>Google Search (BERT (which we will be using later), Gemini) </a:t>
            </a:r>
            <a:endParaRPr sz="28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28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2872"/>
              <a:t>Alpha fold (Protein folding) (google deepmind)</a:t>
            </a:r>
            <a:endParaRPr sz="28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2872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Hugging Face</a:t>
            </a:r>
            <a:r>
              <a:rPr lang="en-GB"/>
              <a:t> </a:t>
            </a: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-&gt; Fine tuning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311700" y="1307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chemeClr val="hlink"/>
                </a:solidFill>
                <a:hlinkClick r:id="rId3"/>
              </a:rPr>
              <a:t>Copy of training.ipynb - Colaboratory (google.com)</a:t>
            </a:r>
            <a:endParaRPr sz="4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600"/>
              <a:t>https://colab.research.google.com/drive/1PxloTxVSUTmz-sdZfOwC8XHFkaYfDIq2?authuser=1#scrollTo=YfSU3H9-k-8u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QR Codes</a:t>
            </a:r>
            <a:endParaRPr/>
          </a:p>
        </p:txBody>
      </p:sp>
      <p:sp>
        <p:nvSpPr>
          <p:cNvPr id="367" name="Google Shape;367;p63"/>
          <p:cNvSpPr txBox="1"/>
          <p:nvPr/>
        </p:nvSpPr>
        <p:spPr>
          <a:xfrm>
            <a:off x="2035075" y="1098388"/>
            <a:ext cx="3872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MLDA Handbook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https://docs.google.com/spreadsheets/d/1xPrLgY6E_iNN2R0jU0MEf8N75Xcn5FIM--ruNihjrqU/edit#gid=1925502567</a:t>
            </a:r>
            <a:r>
              <a:rPr lang="en-GB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68" name="Google Shape;3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5" y="1098400"/>
            <a:ext cx="1958450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3"/>
          <p:cNvSpPr txBox="1"/>
          <p:nvPr/>
        </p:nvSpPr>
        <p:spPr>
          <a:xfrm>
            <a:off x="3758450" y="1959075"/>
            <a:ext cx="2884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LEARNOVA Playlist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https://www.youtube.com/playlist?list=PLXpIV63PRtvXM5I-6Fv9Z1s3tXV91n636</a:t>
            </a:r>
            <a:r>
              <a:rPr lang="en-GB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70" name="Google Shape;37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8350" y="1139675"/>
            <a:ext cx="1875926" cy="1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488" y="2886800"/>
            <a:ext cx="2099625" cy="20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3"/>
          <p:cNvSpPr txBox="1"/>
          <p:nvPr/>
        </p:nvSpPr>
        <p:spPr>
          <a:xfrm>
            <a:off x="4316450" y="3781300"/>
            <a:ext cx="23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Feedback </a:t>
            </a:r>
            <a:r>
              <a:rPr lang="en-GB" sz="1800" u="sng">
                <a:solidFill>
                  <a:schemeClr val="hlink"/>
                </a:solidFill>
                <a:hlinkClick r:id="rId8"/>
              </a:rPr>
              <a:t>https://forms.gle/Ww95EAAwGvUZSLYt7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3" name="Google Shape;373;p63"/>
          <p:cNvSpPr txBox="1"/>
          <p:nvPr/>
        </p:nvSpPr>
        <p:spPr>
          <a:xfrm>
            <a:off x="2035075" y="3255550"/>
            <a:ext cx="2326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Quiz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9"/>
              </a:rPr>
              <a:t>https://forms.gle/wQtiAaubJUr47tLb9</a:t>
            </a:r>
            <a:r>
              <a:rPr lang="en-GB" sz="1800">
                <a:solidFill>
                  <a:schemeClr val="dk2"/>
                </a:solidFill>
              </a:rPr>
              <a:t>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4" name="Google Shape;374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25" y="3027974"/>
            <a:ext cx="1958450" cy="1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37" y="1236491"/>
            <a:ext cx="2670525" cy="2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588">
                <a:latin typeface="Comic Sans MS"/>
                <a:ea typeface="Comic Sans MS"/>
                <a:cs typeface="Comic Sans MS"/>
                <a:sym typeface="Comic Sans MS"/>
              </a:rPr>
              <a:t>What is a transformer -&gt;</a:t>
            </a:r>
            <a:endParaRPr sz="2588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69475"/>
            <a:ext cx="3847374" cy="21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017725"/>
            <a:ext cx="2958443" cy="4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600" y="339055"/>
            <a:ext cx="4022775" cy="243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253"/>
              <a:buFont typeface="Arial"/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-&gt;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It's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chemeClr val="lt1"/>
                </a:solidFill>
              </a:rPr>
              <a:t>basically</a:t>
            </a:r>
            <a:r>
              <a:rPr lang="en-GB">
                <a:solidFill>
                  <a:schemeClr val="lt1"/>
                </a:solidFill>
              </a:rPr>
              <a:t> a black box, we will shed some light at the architecture but there are still things that are unknown about transformers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980100" y="74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253"/>
              <a:buFont typeface="Arial"/>
              <a:buNone/>
            </a:pP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- </a:t>
            </a:r>
            <a:r>
              <a:rPr lang="en-GB" sz="2588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 transformer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50" y="3"/>
            <a:ext cx="3649049" cy="502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720">
                <a:latin typeface="Comic Sans MS"/>
                <a:ea typeface="Comic Sans MS"/>
                <a:cs typeface="Comic Sans MS"/>
                <a:sym typeface="Comic Sans MS"/>
              </a:rPr>
              <a:t>What made the transformers Such a </a:t>
            </a:r>
            <a:r>
              <a:rPr b="1" lang="en-GB" sz="2720">
                <a:latin typeface="Comic Sans MS"/>
                <a:ea typeface="Comic Sans MS"/>
                <a:cs typeface="Comic Sans MS"/>
                <a:sym typeface="Comic Sans MS"/>
              </a:rPr>
              <a:t>powerful</a:t>
            </a:r>
            <a:r>
              <a:rPr b="1" lang="en-GB" sz="2720">
                <a:latin typeface="Comic Sans MS"/>
                <a:ea typeface="Comic Sans MS"/>
                <a:cs typeface="Comic Sans MS"/>
                <a:sym typeface="Comic Sans MS"/>
              </a:rPr>
              <a:t> tool!</a:t>
            </a:r>
            <a:endParaRPr b="1" sz="27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45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893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 sz="2600"/>
              <a:t>Attention mechanisms </a:t>
            </a:r>
            <a:r>
              <a:rPr b="1" lang="en-GB" sz="4000"/>
              <a:t>🔬</a:t>
            </a:r>
            <a:endParaRPr b="1" sz="4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689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 sz="2600"/>
              <a:t>Self supervised learning </a:t>
            </a:r>
            <a:r>
              <a:rPr b="1" lang="en-GB" sz="4000"/>
              <a:t>🏋️</a:t>
            </a:r>
            <a:endParaRPr b="1" sz="4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689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 sz="2600"/>
              <a:t>Transfer learning and fine tuning </a:t>
            </a:r>
            <a:r>
              <a:rPr b="1" lang="en-GB" sz="4300"/>
              <a:t>🪛</a:t>
            </a:r>
            <a:endParaRPr b="1" sz="4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